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8" r:id="rId3"/>
    <p:sldId id="259"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Rubik" panose="020B0604020202020204" charset="-79"/>
      <p:regular r:id="rId13"/>
      <p:bold r:id="rId14"/>
      <p:italic r:id="rId15"/>
      <p:boldItalic r:id="rId16"/>
    </p:embeddedFont>
    <p:embeddedFont>
      <p:font typeface="Rubik Light" panose="020B0604020202020204" charset="-79"/>
      <p:regular r:id="rId17"/>
      <p:bold r:id="rId18"/>
      <p:italic r:id="rId19"/>
      <p:boldItalic r:id="rId20"/>
    </p:embeddedFont>
    <p:embeddedFont>
      <p:font typeface="Rubik Medium" panose="020B0604020202020204" charset="-79"/>
      <p:regular r:id="rId21"/>
      <p:bold r:id="rId22"/>
      <p:italic r:id="rId23"/>
      <p:boldItalic r:id="rId24"/>
    </p:embeddedFont>
    <p:embeddedFont>
      <p:font typeface="Rubik SemiBold" panose="020B0604020202020204" charset="-79"/>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280" y="2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linkedin.com/in/arkan-attaqy/details/certifications/1706124165131/single-media-viewer/?profileId=ACoAAD3p53oBMaEHHEiZE3N_JzmU9fus3U_ftJo"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linkedin.com/in/arkan-attaqy/details/certifications/1706210803901/single-media-viewer/?profileId=ACoAAD3p53oBMaEHHEiZE3N_JzmU9fus3U_ftJo" TargetMode="External"/><Relationship Id="rId5" Type="http://schemas.openxmlformats.org/officeDocument/2006/relationships/hyperlink" Target="https://www.linkedin.com/in/arkan-attaqy/details/certifications/1708004768738/single-media-viewer/?profileId=ACoAAD3p53oBMaEHHEiZE3N_JzmU9fus3U_ftJo"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arknsa/Rakamin-Big-Data-Analytics-Kimia-Farma" TargetMode="External"/><Relationship Id="rId5" Type="http://schemas.openxmlformats.org/officeDocument/2006/relationships/hyperlink" Target="https://drive.google.com/drive/folders/1eKsWY1qpP_RDO54zHH7G9ZZ_wjuZsMuq?usp=sharing"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1596201"/>
            <a:ext cx="6869489" cy="1231076"/>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3400" b="1" dirty="0">
                <a:solidFill>
                  <a:schemeClr val="lt1"/>
                </a:solidFill>
                <a:latin typeface="Rubik"/>
                <a:ea typeface="Rubik"/>
                <a:cs typeface="Rubik"/>
                <a:sym typeface="Rubik"/>
              </a:rPr>
              <a:t>Analisis Kinerja Kimia Farma tahun 2020-2023</a:t>
            </a:r>
            <a:endParaRPr sz="3400"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dirty="0">
                <a:solidFill>
                  <a:schemeClr val="lt1"/>
                </a:solidFill>
                <a:latin typeface="Rubik SemiBold"/>
                <a:ea typeface="Rubik SemiBold"/>
                <a:cs typeface="Rubik SemiBold"/>
                <a:sym typeface="Rubik SemiBold"/>
              </a:rPr>
              <a:t>Kimia Farma </a:t>
            </a:r>
            <a:r>
              <a:rPr lang="en" sz="2500" b="0" i="0" u="none" strike="noStrike" cap="none" dirty="0">
                <a:solidFill>
                  <a:schemeClr val="lt1"/>
                </a:solidFill>
                <a:latin typeface="Rubik SemiBold"/>
                <a:ea typeface="Rubik SemiBold"/>
                <a:cs typeface="Rubik SemiBold"/>
                <a:sym typeface="Rubik SemiBold"/>
              </a:rPr>
              <a:t>- </a:t>
            </a:r>
            <a:r>
              <a:rPr lang="en" sz="2500" dirty="0">
                <a:solidFill>
                  <a:schemeClr val="lt1"/>
                </a:solidFill>
                <a:latin typeface="Rubik SemiBold"/>
                <a:ea typeface="Rubik SemiBold"/>
                <a:cs typeface="Rubik SemiBold"/>
                <a:sym typeface="Rubik SemiBold"/>
              </a:rPr>
              <a:t>Big Data Analytics</a:t>
            </a:r>
            <a:endParaRPr sz="2500" b="0" i="0" u="none" strike="noStrike" cap="none" dirty="0">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endParaRPr sz="2000" b="0" i="0" u="none" strike="noStrike" cap="none" dirty="0">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dirty="0">
                <a:solidFill>
                  <a:schemeClr val="lt1"/>
                </a:solidFill>
                <a:latin typeface="Rubik Light"/>
                <a:ea typeface="Rubik Light"/>
                <a:cs typeface="Rubik Light"/>
                <a:sym typeface="Rubik Light"/>
              </a:rPr>
              <a:t>Arkan Syafiq At’taqy</a:t>
            </a:r>
            <a:endParaRPr sz="3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2" name="Google Shape;61;p1">
            <a:extLst>
              <a:ext uri="{FF2B5EF4-FFF2-40B4-BE49-F238E27FC236}">
                <a16:creationId xmlns:a16="http://schemas.microsoft.com/office/drawing/2014/main" id="{A760CEFB-144F-FC4A-E635-411F5CBF4F9F}"/>
              </a:ext>
            </a:extLst>
          </p:cNvPr>
          <p:cNvPicPr preferRelativeResize="0"/>
          <p:nvPr/>
        </p:nvPicPr>
        <p:blipFill>
          <a:blip r:embed="rId5">
            <a:alphaModFix/>
          </a:blip>
          <a:stretch>
            <a:fillRect/>
          </a:stretch>
        </p:blipFill>
        <p:spPr>
          <a:xfrm>
            <a:off x="4899391" y="4187500"/>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ubik Medium"/>
              <a:ea typeface="Rubik Medium"/>
              <a:cs typeface="Rubik Medium"/>
              <a:sym typeface="Rubik Medium"/>
            </a:endParaRPr>
          </a:p>
        </p:txBody>
      </p:sp>
      <p:sp>
        <p:nvSpPr>
          <p:cNvPr id="76" name="Google Shape;76;p3"/>
          <p:cNvSpPr txBox="1"/>
          <p:nvPr/>
        </p:nvSpPr>
        <p:spPr>
          <a:xfrm>
            <a:off x="4867250" y="95917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dirty="0">
                <a:latin typeface="Rubik SemiBold"/>
                <a:ea typeface="Rubik SemiBold"/>
                <a:cs typeface="Rubik SemiBold"/>
                <a:sym typeface="Rubik SemiBold"/>
              </a:rPr>
              <a:t>Arkan Syafiq At’taqy</a:t>
            </a:r>
            <a:endParaRPr sz="2000" b="0"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511537"/>
            <a:ext cx="3504600"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1600" dirty="0" err="1">
                <a:solidFill>
                  <a:srgbClr val="019FAB"/>
                </a:solidFill>
                <a:latin typeface="Rubik SemiBold"/>
                <a:ea typeface="Rubik SemiBold"/>
                <a:cs typeface="Rubik SemiBold"/>
                <a:sym typeface="Rubik SemiBold"/>
              </a:rPr>
              <a:t>Mahasiswa</a:t>
            </a:r>
            <a:r>
              <a:rPr lang="en-ID" sz="1600" dirty="0">
                <a:solidFill>
                  <a:srgbClr val="019FAB"/>
                </a:solidFill>
                <a:latin typeface="Rubik SemiBold"/>
                <a:ea typeface="Rubik SemiBold"/>
                <a:cs typeface="Rubik SemiBold"/>
                <a:sym typeface="Rubik SemiBold"/>
              </a:rPr>
              <a:t> S1 </a:t>
            </a:r>
            <a:r>
              <a:rPr lang="en-ID" sz="1600" dirty="0" err="1">
                <a:solidFill>
                  <a:srgbClr val="019FAB"/>
                </a:solidFill>
                <a:latin typeface="Rubik SemiBold"/>
                <a:ea typeface="Rubik SemiBold"/>
                <a:cs typeface="Rubik SemiBold"/>
                <a:sym typeface="Rubik SemiBold"/>
              </a:rPr>
              <a:t>Teknologi</a:t>
            </a:r>
            <a:r>
              <a:rPr lang="en-ID" sz="1600" dirty="0">
                <a:solidFill>
                  <a:srgbClr val="019FAB"/>
                </a:solidFill>
                <a:latin typeface="Rubik SemiBold"/>
                <a:ea typeface="Rubik SemiBold"/>
                <a:cs typeface="Rubik SemiBold"/>
                <a:sym typeface="Rubik SemiBold"/>
              </a:rPr>
              <a:t> Sains Data Universitas </a:t>
            </a:r>
            <a:r>
              <a:rPr lang="en-ID" sz="1600" dirty="0" err="1">
                <a:solidFill>
                  <a:srgbClr val="019FAB"/>
                </a:solidFill>
                <a:latin typeface="Rubik SemiBold"/>
                <a:ea typeface="Rubik SemiBold"/>
                <a:cs typeface="Rubik SemiBold"/>
                <a:sym typeface="Rubik SemiBold"/>
              </a:rPr>
              <a:t>Airlangga</a:t>
            </a:r>
            <a:endParaRPr sz="1600"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719625" y="2249175"/>
            <a:ext cx="3997877" cy="2400627"/>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Saya merupakan mahasiswa S1 semester 4 Program Studi Teknologi Sains Data Universitas Airlangga yang memiliki ketertarikan tinggi terhadap </a:t>
            </a:r>
            <a:r>
              <a:rPr lang="en" sz="1200" i="1" dirty="0">
                <a:latin typeface="Rubik Medium"/>
                <a:ea typeface="Rubik Medium"/>
                <a:cs typeface="Rubik Medium"/>
                <a:sym typeface="Rubik Medium"/>
              </a:rPr>
              <a:t>data science </a:t>
            </a:r>
            <a:r>
              <a:rPr lang="en" sz="1200" dirty="0">
                <a:latin typeface="Rubik Medium"/>
                <a:ea typeface="Rubik Medium"/>
                <a:cs typeface="Rubik Medium"/>
                <a:sym typeface="Rubik Medium"/>
              </a:rPr>
              <a:t>dan </a:t>
            </a:r>
            <a:r>
              <a:rPr lang="en" sz="1200" i="1" dirty="0">
                <a:latin typeface="Rubik Medium"/>
                <a:ea typeface="Rubik Medium"/>
                <a:cs typeface="Rubik Medium"/>
                <a:sym typeface="Rubik Medium"/>
              </a:rPr>
              <a:t>data analyst</a:t>
            </a:r>
            <a:r>
              <a:rPr lang="en" sz="1200" dirty="0">
                <a:latin typeface="Rubik Medium"/>
                <a:ea typeface="Rubik Medium"/>
                <a:cs typeface="Rubik Medium"/>
                <a:sym typeface="Rubik Medium"/>
              </a:rPr>
              <a:t>. Saya memiliki keahlian untuk menggunakan bahasa pemrograman (Python, SQL, dan R) dan beberapa aplikasi yang erat kaitannya dengan data seperti Google Colaboratory, IBM SPSS Statistics, Minitab, Tableau, Microsoft Excel dan Microsoft Word.</a:t>
            </a:r>
            <a:endParaRPr sz="1200" i="1"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u="none" strike="noStrike" cap="none" dirty="0">
                <a:solidFill>
                  <a:srgbClr val="000000"/>
                </a:solidFill>
                <a:latin typeface="Rubik Medium"/>
                <a:ea typeface="Rubik Medium"/>
                <a:cs typeface="Rubik Medium"/>
                <a:sym typeface="Rubik Medium"/>
              </a:rPr>
              <a:t>Surabaya, </a:t>
            </a:r>
            <a:r>
              <a:rPr lang="en-US" sz="1200" dirty="0">
                <a:latin typeface="Rubik Medium"/>
                <a:ea typeface="Rubik Medium"/>
                <a:cs typeface="Rubik Medium"/>
                <a:sym typeface="Rubik Medium"/>
              </a:rPr>
              <a:t>Indonesia</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50550"/>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dirty="0">
                <a:latin typeface="Rubik Medium"/>
                <a:ea typeface="Rubik Medium"/>
                <a:cs typeface="Rubik Medium"/>
                <a:sym typeface="Rubik Medium"/>
              </a:rPr>
              <a:t>https://www.linkedin.com/in/arkan-attaqy</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arkanattaqy09@gmail.com</a:t>
            </a:r>
            <a:endParaRPr sz="1200" u="none" strike="noStrike" cap="none" dirty="0">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5888DF68-8243-A3CF-C43D-12AD9BAFC94F}"/>
              </a:ext>
            </a:extLst>
          </p:cNvPr>
          <p:cNvPicPr>
            <a:picLocks noChangeAspect="1"/>
          </p:cNvPicPr>
          <p:nvPr/>
        </p:nvPicPr>
        <p:blipFill>
          <a:blip r:embed="rId8"/>
          <a:stretch>
            <a:fillRect/>
          </a:stretch>
        </p:blipFill>
        <p:spPr>
          <a:xfrm>
            <a:off x="1058850" y="929550"/>
            <a:ext cx="2381250" cy="2381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265ee868302_0_13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1" name="Google Shape;91;g265ee868302_0_13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2" name="Google Shape;92;g265ee868302_0_130"/>
          <p:cNvSpPr txBox="1"/>
          <p:nvPr/>
        </p:nvSpPr>
        <p:spPr>
          <a:xfrm>
            <a:off x="340500" y="1098538"/>
            <a:ext cx="8653200" cy="4001065"/>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n-ID" b="1" dirty="0">
                <a:latin typeface="Rubik"/>
                <a:ea typeface="Rubik"/>
                <a:cs typeface="Rubik"/>
                <a:sym typeface="Rubik"/>
              </a:rPr>
              <a:t>Microsoft Azure Data Fundamentals by Microsoft, </a:t>
            </a:r>
            <a:r>
              <a:rPr lang="en-ID" b="1" dirty="0" err="1">
                <a:latin typeface="Rubik"/>
                <a:ea typeface="Rubik"/>
                <a:cs typeface="Rubik"/>
                <a:sym typeface="Rubik"/>
              </a:rPr>
              <a:t>Kartu</a:t>
            </a:r>
            <a:r>
              <a:rPr lang="en-ID" b="1" dirty="0">
                <a:latin typeface="Rubik"/>
                <a:ea typeface="Rubik"/>
                <a:cs typeface="Rubik"/>
                <a:sym typeface="Rubik"/>
              </a:rPr>
              <a:t> </a:t>
            </a:r>
            <a:r>
              <a:rPr lang="en-ID" b="1" dirty="0" err="1">
                <a:latin typeface="Rubik"/>
                <a:ea typeface="Rubik"/>
                <a:cs typeface="Rubik"/>
                <a:sym typeface="Rubik"/>
              </a:rPr>
              <a:t>Prakerja</a:t>
            </a:r>
            <a:r>
              <a:rPr lang="en-ID" b="1" dirty="0">
                <a:latin typeface="Rubik"/>
                <a:ea typeface="Rubik"/>
                <a:cs typeface="Rubik"/>
                <a:sym typeface="Rubik"/>
              </a:rPr>
              <a:t>, and </a:t>
            </a:r>
            <a:r>
              <a:rPr lang="en-ID" b="1" dirty="0" err="1">
                <a:latin typeface="Rubik"/>
                <a:ea typeface="Rubik"/>
                <a:cs typeface="Rubik"/>
                <a:sym typeface="Rubik"/>
              </a:rPr>
              <a:t>Mereka</a:t>
            </a:r>
            <a:r>
              <a:rPr lang="en-ID" b="1" dirty="0">
                <a:latin typeface="Rubik"/>
                <a:ea typeface="Rubik"/>
                <a:cs typeface="Rubik"/>
                <a:sym typeface="Rubik"/>
              </a:rPr>
              <a:t> </a:t>
            </a:r>
            <a:r>
              <a:rPr lang="en" b="1" dirty="0">
                <a:latin typeface="Rubik"/>
                <a:ea typeface="Rubik"/>
                <a:cs typeface="Rubik"/>
                <a:sym typeface="Rubik"/>
              </a:rPr>
              <a:t>  </a:t>
            </a:r>
          </a:p>
          <a:p>
            <a:pPr marL="0" marR="0" lvl="0" indent="0" algn="just" rtl="0">
              <a:lnSpc>
                <a:spcPct val="200000"/>
              </a:lnSpc>
              <a:spcBef>
                <a:spcPts val="0"/>
              </a:spcBef>
              <a:spcAft>
                <a:spcPts val="0"/>
              </a:spcAft>
              <a:buClr>
                <a:schemeClr val="dk1"/>
              </a:buClr>
              <a:buSzPts val="1100"/>
              <a:buFont typeface="Arial"/>
              <a:buNone/>
            </a:pPr>
            <a:r>
              <a:rPr lang="en-ID" sz="700" b="1" dirty="0">
                <a:solidFill>
                  <a:schemeClr val="accent5"/>
                </a:solidFill>
                <a:latin typeface="Rubik"/>
                <a:ea typeface="Rubik"/>
                <a:cs typeface="Rubik"/>
                <a:sym typeface="Rubik"/>
                <a:hlinkClick r:id="rId5"/>
              </a:rPr>
              <a:t>https://www.linkedin.com/in/arkan-attaqy/details/certifications/1708004768738/single-media-viewer/?profileId=ACoAAD3p53oBMaEHHEiZE3N_JzmU9fus3U_ftJo</a:t>
            </a:r>
            <a:r>
              <a:rPr lang="en-ID" sz="700" b="1" dirty="0">
                <a:solidFill>
                  <a:schemeClr val="accent5"/>
                </a:solidFill>
                <a:latin typeface="Rubik"/>
                <a:ea typeface="Rubik"/>
                <a:cs typeface="Rubik"/>
                <a:sym typeface="Rubik"/>
              </a:rPr>
              <a:t> </a:t>
            </a:r>
            <a:r>
              <a:rPr lang="en" sz="1200" b="1" dirty="0">
                <a:solidFill>
                  <a:schemeClr val="accent5"/>
                </a:solidFill>
                <a:latin typeface="Rubik"/>
                <a:ea typeface="Rubik"/>
                <a:cs typeface="Rubik"/>
                <a:sym typeface="Rubik"/>
              </a:rPr>
              <a:t>	</a:t>
            </a:r>
            <a:r>
              <a:rPr lang="en" b="1" dirty="0">
                <a:solidFill>
                  <a:schemeClr val="accent5"/>
                </a:solidFill>
                <a:latin typeface="Rubik"/>
                <a:ea typeface="Rubik"/>
                <a:cs typeface="Rubik"/>
                <a:sym typeface="Rubik"/>
              </a:rPr>
              <a:t>								</a:t>
            </a:r>
            <a:r>
              <a:rPr lang="en" sz="1100" b="1" dirty="0">
                <a:solidFill>
                  <a:schemeClr val="accent5"/>
                </a:solidFill>
                <a:latin typeface="Rubik"/>
                <a:ea typeface="Rubik"/>
                <a:cs typeface="Rubik"/>
                <a:sym typeface="Rubik"/>
              </a:rPr>
              <a:t>Februari, 2024</a:t>
            </a:r>
            <a:br>
              <a:rPr lang="en" b="1" dirty="0">
                <a:solidFill>
                  <a:schemeClr val="accent5"/>
                </a:solidFill>
                <a:latin typeface="Rubik"/>
                <a:ea typeface="Rubik"/>
                <a:cs typeface="Rubik"/>
                <a:sym typeface="Rubik"/>
              </a:rPr>
            </a:br>
            <a:r>
              <a:rPr lang="en-US" b="1" dirty="0">
                <a:solidFill>
                  <a:schemeClr val="dk1"/>
                </a:solidFill>
                <a:latin typeface="Rubik"/>
                <a:ea typeface="Rubik"/>
                <a:cs typeface="Rubik"/>
                <a:sym typeface="Rubik"/>
              </a:rPr>
              <a:t>Python for Data Science and Machine Learning Bootcamp by Jose </a:t>
            </a:r>
            <a:r>
              <a:rPr lang="en-US" b="1" dirty="0" err="1">
                <a:solidFill>
                  <a:schemeClr val="dk1"/>
                </a:solidFill>
                <a:latin typeface="Rubik"/>
                <a:ea typeface="Rubik"/>
                <a:cs typeface="Rubik"/>
                <a:sym typeface="Rubik"/>
              </a:rPr>
              <a:t>Portilla</a:t>
            </a:r>
            <a:r>
              <a:rPr lang="en-US" b="1" dirty="0">
                <a:solidFill>
                  <a:schemeClr val="dk1"/>
                </a:solidFill>
                <a:latin typeface="Rubik"/>
                <a:ea typeface="Rubik"/>
                <a:cs typeface="Rubik"/>
                <a:sym typeface="Rubik"/>
              </a:rPr>
              <a:t> on Udemy</a:t>
            </a:r>
            <a:r>
              <a:rPr lang="en" b="1" dirty="0">
                <a:solidFill>
                  <a:schemeClr val="dk1"/>
                </a:solidFill>
                <a:latin typeface="Rubik"/>
                <a:ea typeface="Rubik"/>
                <a:cs typeface="Rubik"/>
                <a:sym typeface="Rubik"/>
              </a:rPr>
              <a:t> </a:t>
            </a:r>
            <a:r>
              <a:rPr lang="en-ID" sz="700" b="1" dirty="0">
                <a:solidFill>
                  <a:schemeClr val="accent5"/>
                </a:solidFill>
                <a:latin typeface="Rubik"/>
                <a:ea typeface="Rubik"/>
                <a:cs typeface="Rubik"/>
                <a:sym typeface="Rubik"/>
                <a:hlinkClick r:id="rId6"/>
              </a:rPr>
              <a:t>https://www.linkedin.com/in/arkan-attaqy/details/certifications/1706210803901/single-media-viewer/?profileId=ACoAAD3p53oBMaEHHEiZE3N_JzmU9fus3U_ftJo</a:t>
            </a:r>
            <a:r>
              <a:rPr lang="en-ID" sz="700" b="1" dirty="0">
                <a:solidFill>
                  <a:schemeClr val="accent5"/>
                </a:solidFill>
                <a:latin typeface="Rubik"/>
                <a:ea typeface="Rubik"/>
                <a:cs typeface="Rubik"/>
                <a:sym typeface="Rubik"/>
              </a:rPr>
              <a:t> </a:t>
            </a:r>
            <a:r>
              <a:rPr lang="en" b="1" dirty="0">
                <a:solidFill>
                  <a:schemeClr val="accent5"/>
                </a:solidFill>
                <a:latin typeface="Rubik"/>
                <a:ea typeface="Rubik"/>
                <a:cs typeface="Rubik"/>
                <a:sym typeface="Rubik"/>
              </a:rPr>
              <a:t>									</a:t>
            </a:r>
            <a:r>
              <a:rPr lang="en" sz="1100" b="1" dirty="0">
                <a:solidFill>
                  <a:schemeClr val="accent5"/>
                </a:solidFill>
                <a:latin typeface="Rubik"/>
                <a:ea typeface="Rubik"/>
                <a:cs typeface="Rubik"/>
                <a:sym typeface="Rubik"/>
              </a:rPr>
              <a:t>Januari, 2024</a:t>
            </a:r>
            <a:br>
              <a:rPr lang="en" sz="1100" b="1" dirty="0">
                <a:solidFill>
                  <a:schemeClr val="accent5"/>
                </a:solidFill>
                <a:latin typeface="Rubik"/>
                <a:ea typeface="Rubik"/>
                <a:cs typeface="Rubik"/>
                <a:sym typeface="Rubik"/>
              </a:rPr>
            </a:br>
            <a:r>
              <a:rPr lang="en-US" b="1" dirty="0">
                <a:solidFill>
                  <a:schemeClr val="dk1"/>
                </a:solidFill>
                <a:latin typeface="Rubik"/>
                <a:ea typeface="Rubik"/>
                <a:cs typeface="Rubik"/>
                <a:sym typeface="Rubik"/>
              </a:rPr>
              <a:t>Statistics for Data Science and Business Analysis by 365 Careers on Udemy </a:t>
            </a:r>
            <a:endParaRPr lang="en" b="1" dirty="0">
              <a:solidFill>
                <a:schemeClr val="dk1"/>
              </a:solidFill>
              <a:latin typeface="Rubik"/>
              <a:ea typeface="Rubik"/>
              <a:cs typeface="Rubik"/>
              <a:sym typeface="Rubik"/>
            </a:endParaRPr>
          </a:p>
          <a:p>
            <a:pPr marL="0" marR="0" lvl="0" indent="0" algn="just" rtl="0">
              <a:lnSpc>
                <a:spcPct val="200000"/>
              </a:lnSpc>
              <a:spcBef>
                <a:spcPts val="0"/>
              </a:spcBef>
              <a:spcAft>
                <a:spcPts val="0"/>
              </a:spcAft>
              <a:buClr>
                <a:schemeClr val="dk1"/>
              </a:buClr>
              <a:buSzPts val="1100"/>
              <a:buFont typeface="Arial"/>
              <a:buNone/>
            </a:pPr>
            <a:r>
              <a:rPr lang="en-ID" sz="700" b="1" dirty="0">
                <a:solidFill>
                  <a:schemeClr val="accent5"/>
                </a:solidFill>
                <a:latin typeface="Rubik"/>
                <a:ea typeface="Rubik"/>
                <a:cs typeface="Rubik"/>
                <a:sym typeface="Rubik"/>
                <a:hlinkClick r:id="rId7"/>
              </a:rPr>
              <a:t>https://www.linkedin.com/in/arkan-attaqy/details/certifications/1706124165131/single-media-viewer/?profileId=ACoAAD3p53oBMaEHHEiZE3N_JzmU9fus3U_ftJo</a:t>
            </a:r>
            <a:r>
              <a:rPr lang="en-ID" sz="700" b="1" dirty="0">
                <a:solidFill>
                  <a:schemeClr val="accent5"/>
                </a:solidFill>
                <a:latin typeface="Rubik"/>
                <a:ea typeface="Rubik"/>
                <a:cs typeface="Rubik"/>
                <a:sym typeface="Rubik"/>
              </a:rPr>
              <a:t> </a:t>
            </a:r>
            <a:r>
              <a:rPr lang="en" b="1" dirty="0">
                <a:solidFill>
                  <a:schemeClr val="accent5"/>
                </a:solidFill>
                <a:latin typeface="Rubik"/>
                <a:ea typeface="Rubik"/>
                <a:cs typeface="Rubik"/>
                <a:sym typeface="Rubik"/>
              </a:rPr>
              <a:t>									</a:t>
            </a:r>
            <a:r>
              <a:rPr lang="en" sz="1100" b="1" dirty="0">
                <a:solidFill>
                  <a:schemeClr val="accent5"/>
                </a:solidFill>
                <a:latin typeface="Rubik"/>
                <a:ea typeface="Rubik"/>
                <a:cs typeface="Rubik"/>
                <a:sym typeface="Rubik"/>
              </a:rPr>
              <a:t>Januari,      2024</a:t>
            </a:r>
            <a:endParaRPr b="0" i="0" u="none" strike="noStrike" cap="none" dirty="0">
              <a:solidFill>
                <a:schemeClr val="accent5"/>
              </a:solidFill>
              <a:latin typeface="Rubik"/>
              <a:ea typeface="Rubik"/>
              <a:cs typeface="Rubik"/>
              <a:sym typeface="Rubik"/>
            </a:endParaRPr>
          </a:p>
        </p:txBody>
      </p:sp>
      <p:sp>
        <p:nvSpPr>
          <p:cNvPr id="93" name="Google Shape;93;g265ee868302_0_130"/>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723027"/>
            <a:ext cx="5604600" cy="252066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fi-FI" sz="1200" b="1" dirty="0">
                <a:latin typeface="Rubik"/>
                <a:ea typeface="Rubik"/>
                <a:cs typeface="Rubik"/>
                <a:sym typeface="Rubik"/>
              </a:rPr>
              <a:t>Kimia Farma Apotek merupakan perusahaan farmasi dengan jaringan apotek terbesar dan penyedia layanan kesehatan terkemuka di Indonesia yang sudah memiliki lebih dari 1300 outlet yang berlokasi di 200 kota dan kabupaten di seluruh Indonesia. </a:t>
            </a:r>
          </a:p>
          <a:p>
            <a:pPr marL="0" marR="0" lvl="0" indent="0" algn="just" rtl="0">
              <a:lnSpc>
                <a:spcPct val="115000"/>
              </a:lnSpc>
              <a:spcBef>
                <a:spcPts val="0"/>
              </a:spcBef>
              <a:spcAft>
                <a:spcPts val="0"/>
              </a:spcAft>
              <a:buClr>
                <a:schemeClr val="dk1"/>
              </a:buClr>
              <a:buSzPts val="1100"/>
              <a:buFont typeface="Arial"/>
              <a:buNone/>
            </a:pPr>
            <a:endParaRPr lang="fi-FI" sz="1200" b="1" dirty="0">
              <a:latin typeface="Rubik"/>
              <a:ea typeface="Rubik"/>
              <a:cs typeface="Rubik"/>
              <a:sym typeface="Rubik"/>
            </a:endParaRPr>
          </a:p>
          <a:p>
            <a:pPr marL="0" marR="0" lvl="0" indent="0" algn="just" rtl="0">
              <a:lnSpc>
                <a:spcPct val="115000"/>
              </a:lnSpc>
              <a:spcBef>
                <a:spcPts val="0"/>
              </a:spcBef>
              <a:spcAft>
                <a:spcPts val="0"/>
              </a:spcAft>
              <a:buClr>
                <a:schemeClr val="dk1"/>
              </a:buClr>
              <a:buSzPts val="1100"/>
              <a:buFont typeface="Arial"/>
              <a:buNone/>
            </a:pPr>
            <a:r>
              <a:rPr lang="fi-FI" sz="1200" b="1" dirty="0">
                <a:latin typeface="Rubik"/>
                <a:ea typeface="Rubik"/>
                <a:cs typeface="Rubik"/>
                <a:sym typeface="Rubik"/>
              </a:rPr>
              <a:t>Selama bertahun-tahun, keunggulan Kimia Farma Apotek adalah kualitas produk dan layanan yang baik. Komitmen mereka adalah membuat hidup yang lebih baik dan lebih sehat. Seiring berkembangnya layanan kesehatan, Kimia Farma Apotek terus berinovasi untuk memberikan solusi layanan yang terbaik bagi pelanggannya. </a:t>
            </a:r>
            <a:endParaRPr lang="fi-FI" sz="1200" b="0" i="0" u="none" strike="noStrike" cap="none" dirty="0">
              <a:solidFill>
                <a:srgbClr val="000000"/>
              </a:solidFill>
              <a:latin typeface="Rubik"/>
              <a:ea typeface="Rubik"/>
              <a:cs typeface="Rubik"/>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6138844" y="2003319"/>
            <a:ext cx="2811413" cy="9800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40500" y="1406350"/>
            <a:ext cx="8340300" cy="1846629"/>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ID" sz="1200" b="1" i="0" u="none" strike="noStrike" cap="none" dirty="0" err="1">
                <a:solidFill>
                  <a:srgbClr val="000000"/>
                </a:solidFill>
                <a:latin typeface="Rubik"/>
                <a:ea typeface="Rubik"/>
                <a:cs typeface="Rubik"/>
                <a:sym typeface="Rubik"/>
              </a:rPr>
              <a:t>Sebagai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seorang</a:t>
            </a:r>
            <a:r>
              <a:rPr lang="en-ID" sz="1200" b="1" i="0" u="none" strike="noStrike" cap="none" dirty="0">
                <a:solidFill>
                  <a:srgbClr val="000000"/>
                </a:solidFill>
                <a:latin typeface="Rubik"/>
                <a:ea typeface="Rubik"/>
                <a:cs typeface="Rubik"/>
                <a:sym typeface="Rubik"/>
              </a:rPr>
              <a:t> Big Data Analytics Intern di Kimia </a:t>
            </a:r>
            <a:r>
              <a:rPr lang="en-ID" sz="1200" b="1" i="0" u="none" strike="noStrike" cap="none" dirty="0" err="1">
                <a:solidFill>
                  <a:srgbClr val="000000"/>
                </a:solidFill>
                <a:latin typeface="Rubik"/>
                <a:ea typeface="Rubik"/>
                <a:cs typeface="Rubik"/>
                <a:sym typeface="Rubik"/>
              </a:rPr>
              <a:t>Farma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saya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diberikan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sebuah</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proyek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untuk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mengevaluasi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kinerja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bisnis</a:t>
            </a:r>
            <a:r>
              <a:rPr lang="en-ID" sz="1200" b="1" i="0" u="none" strike="noStrike" cap="none" dirty="0">
                <a:solidFill>
                  <a:srgbClr val="000000"/>
                </a:solidFill>
                <a:latin typeface="Rubik"/>
                <a:ea typeface="Rubik"/>
                <a:cs typeface="Rubik"/>
                <a:sym typeface="Rubik"/>
              </a:rPr>
              <a:t> Kimia </a:t>
            </a:r>
            <a:r>
              <a:rPr lang="en-ID" sz="1200" b="1" i="0" u="none" strike="noStrike" cap="none" dirty="0" err="1">
                <a:solidFill>
                  <a:srgbClr val="000000"/>
                </a:solidFill>
                <a:latin typeface="Rubik"/>
                <a:ea typeface="Rubik"/>
                <a:cs typeface="Rubik"/>
                <a:sym typeface="Rubik"/>
              </a:rPr>
              <a:t>Farma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dari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tahun</a:t>
            </a:r>
            <a:r>
              <a:rPr lang="en-ID" sz="1200" b="1" i="0" u="none" strike="noStrike" cap="none" dirty="0">
                <a:solidFill>
                  <a:srgbClr val="000000"/>
                </a:solidFill>
                <a:latin typeface="Rubik"/>
                <a:ea typeface="Rubik"/>
                <a:cs typeface="Rubik"/>
                <a:sym typeface="Rubik"/>
              </a:rPr>
              <a:t> 2020-2023. </a:t>
            </a:r>
            <a:r>
              <a:rPr lang="en-ID" sz="1200" b="1" i="0" u="none" strike="noStrike" cap="none" dirty="0" err="1">
                <a:solidFill>
                  <a:srgbClr val="000000"/>
                </a:solidFill>
                <a:latin typeface="Rubik"/>
                <a:ea typeface="Rubik"/>
                <a:cs typeface="Rubik"/>
                <a:sym typeface="Rubik"/>
              </a:rPr>
              <a:t>Diberikan</a:t>
            </a:r>
            <a:r>
              <a:rPr lang="en-ID" sz="1200" b="1" i="0" u="none" strike="noStrike" cap="none" dirty="0">
                <a:solidFill>
                  <a:srgbClr val="000000"/>
                </a:solidFill>
                <a:latin typeface="Rubik"/>
                <a:ea typeface="Rubik"/>
                <a:cs typeface="Rubik"/>
                <a:sym typeface="Rubik"/>
              </a:rPr>
              <a:t> 4 dataset </a:t>
            </a:r>
            <a:r>
              <a:rPr lang="en-ID" sz="1200" b="1" i="0" u="none" strike="noStrike" cap="none" dirty="0" err="1">
                <a:solidFill>
                  <a:srgbClr val="000000"/>
                </a:solidFill>
                <a:latin typeface="Rubik"/>
                <a:ea typeface="Rubik"/>
                <a:cs typeface="Rubik"/>
                <a:sym typeface="Rubik"/>
              </a:rPr>
              <a:t>diantaranya</a:t>
            </a:r>
            <a:r>
              <a:rPr lang="en-ID" sz="1200" b="1" i="0" u="none" strike="noStrike" cap="none" dirty="0">
                <a:solidFill>
                  <a:srgbClr val="000000"/>
                </a:solidFill>
                <a:latin typeface="Rubik"/>
                <a:ea typeface="Rubik"/>
                <a:cs typeface="Rubik"/>
                <a:sym typeface="Rubik"/>
              </a:rPr>
              <a:t> data </a:t>
            </a:r>
            <a:r>
              <a:rPr lang="en-ID" sz="1200" b="1" i="0" u="none" strike="noStrike" cap="none" dirty="0" err="1">
                <a:solidFill>
                  <a:srgbClr val="000000"/>
                </a:solidFill>
                <a:latin typeface="Rubik"/>
                <a:ea typeface="Rubik"/>
                <a:cs typeface="Rubik"/>
                <a:sym typeface="Rubik"/>
              </a:rPr>
              <a:t>transaksi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penyimpanan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kantor-cabang</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produk</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terdapat</a:t>
            </a:r>
            <a:r>
              <a:rPr lang="en-ID" sz="1200" b="1" i="0" u="none" strike="noStrike" cap="none" dirty="0">
                <a:solidFill>
                  <a:srgbClr val="000000"/>
                </a:solidFill>
                <a:latin typeface="Rubik"/>
                <a:ea typeface="Rubik"/>
                <a:cs typeface="Rubik"/>
                <a:sym typeface="Rubik"/>
              </a:rPr>
              <a:t> di Kimia </a:t>
            </a:r>
            <a:r>
              <a:rPr lang="en-ID" sz="1200" b="1" i="0" u="none" strike="noStrike" cap="none" dirty="0" err="1">
                <a:solidFill>
                  <a:srgbClr val="000000"/>
                </a:solidFill>
                <a:latin typeface="Rubik"/>
                <a:ea typeface="Rubik"/>
                <a:cs typeface="Rubik"/>
                <a:sym typeface="Rubik"/>
              </a:rPr>
              <a:t>Farma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Disini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saya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menggunakan</a:t>
            </a:r>
            <a:r>
              <a:rPr lang="en-ID" sz="1200" b="1" i="0" u="none" strike="noStrike" cap="none" dirty="0">
                <a:solidFill>
                  <a:srgbClr val="000000"/>
                </a:solidFill>
                <a:latin typeface="Rubik"/>
                <a:ea typeface="Rubik"/>
                <a:cs typeface="Rubik"/>
                <a:sym typeface="Rubik"/>
              </a:rPr>
              <a:t> SQL </a:t>
            </a:r>
            <a:r>
              <a:rPr lang="en-ID" sz="1200" b="1" i="0" u="none" strike="noStrike" cap="none" dirty="0" err="1">
                <a:solidFill>
                  <a:srgbClr val="000000"/>
                </a:solidFill>
                <a:latin typeface="Rubik"/>
                <a:ea typeface="Rubik"/>
                <a:cs typeface="Rubik"/>
                <a:sym typeface="Rubik"/>
              </a:rPr>
              <a:t>BigQuery</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untuk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menjadi</a:t>
            </a:r>
            <a:r>
              <a:rPr lang="en-ID" sz="1200" b="1" i="0" u="none" strike="noStrike" cap="none" dirty="0">
                <a:solidFill>
                  <a:srgbClr val="000000"/>
                </a:solidFill>
                <a:latin typeface="Rubik"/>
                <a:ea typeface="Rubik"/>
                <a:cs typeface="Rubik"/>
                <a:sym typeface="Rubik"/>
              </a:rPr>
              <a:t> data </a:t>
            </a:r>
            <a:r>
              <a:rPr lang="en-ID" sz="1200" b="1" i="0" u="none" strike="noStrike" cap="none" dirty="0" err="1">
                <a:solidFill>
                  <a:srgbClr val="000000"/>
                </a:solidFill>
                <a:latin typeface="Rubik"/>
                <a:ea typeface="Rubik"/>
                <a:cs typeface="Rubik"/>
                <a:sym typeface="Rubik"/>
              </a:rPr>
              <a:t>mentah</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diberikan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menajdi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sebuah</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datamart</a:t>
            </a:r>
            <a:r>
              <a:rPr lang="en-ID" sz="1200" b="1" i="0" u="none" strike="noStrike" cap="none" dirty="0">
                <a:solidFill>
                  <a:srgbClr val="000000"/>
                </a:solidFill>
                <a:latin typeface="Rubik"/>
                <a:ea typeface="Rubik"/>
                <a:cs typeface="Rubik"/>
                <a:sym typeface="Rubik"/>
              </a:rPr>
              <a:t> agar </a:t>
            </a:r>
            <a:r>
              <a:rPr lang="en-ID" sz="1200" b="1" i="0" u="none" strike="noStrike" cap="none" dirty="0" err="1">
                <a:solidFill>
                  <a:srgbClr val="000000"/>
                </a:solidFill>
                <a:latin typeface="Rubik"/>
                <a:ea typeface="Rubik"/>
                <a:cs typeface="Rubik"/>
                <a:sym typeface="Rubik"/>
              </a:rPr>
              <a:t>bisa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dilakukan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analisis</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evaluasi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kinerja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bisni</a:t>
            </a:r>
            <a:r>
              <a:rPr lang="en-ID" sz="1200" b="1" dirty="0" err="1">
                <a:latin typeface="Rubik"/>
                <a:ea typeface="Rubik"/>
                <a:cs typeface="Rubik"/>
                <a:sym typeface="Rubik"/>
              </a:rPr>
              <a:t>s</a:t>
            </a:r>
            <a:r>
              <a:rPr lang="en-ID" sz="1200" b="1" dirty="0">
                <a:latin typeface="Rubik"/>
                <a:ea typeface="Rubik"/>
                <a:cs typeface="Rubik"/>
                <a:sym typeface="Rubik"/>
              </a:rPr>
              <a:t> Kimia </a:t>
            </a:r>
            <a:r>
              <a:rPr lang="en-ID" sz="1200" b="1" dirty="0" err="1">
                <a:latin typeface="Rubik"/>
                <a:ea typeface="Rubik"/>
                <a:cs typeface="Rubik"/>
                <a:sym typeface="Rubik"/>
              </a:rPr>
              <a:t>Farma</a:t>
            </a:r>
            <a:r>
              <a:rPr lang="en-ID" sz="1200" b="1" dirty="0">
                <a:latin typeface="Rubik"/>
                <a:ea typeface="Rubik"/>
                <a:cs typeface="Rubik"/>
                <a:sym typeface="Rubik"/>
              </a:rPr>
              <a:t> </a:t>
            </a:r>
            <a:r>
              <a:rPr lang="en-ID" sz="1200" b="1" dirty="0" err="1">
                <a:latin typeface="Rubik"/>
                <a:ea typeface="Rubik"/>
                <a:cs typeface="Rubik"/>
                <a:sym typeface="Rubik"/>
              </a:rPr>
              <a:t>dari</a:t>
            </a:r>
            <a:r>
              <a:rPr lang="en-ID" sz="1200" b="1" dirty="0">
                <a:latin typeface="Rubik"/>
                <a:ea typeface="Rubik"/>
                <a:cs typeface="Rubik"/>
                <a:sym typeface="Rubik"/>
              </a:rPr>
              <a:t> </a:t>
            </a:r>
            <a:r>
              <a:rPr lang="en-ID" sz="1200" b="1" dirty="0" err="1">
                <a:latin typeface="Rubik"/>
                <a:ea typeface="Rubik"/>
                <a:cs typeface="Rubik"/>
                <a:sym typeface="Rubik"/>
              </a:rPr>
              <a:t>tahun</a:t>
            </a:r>
            <a:r>
              <a:rPr lang="en-ID" sz="1200" b="1" dirty="0">
                <a:latin typeface="Rubik"/>
                <a:ea typeface="Rubik"/>
                <a:cs typeface="Rubik"/>
                <a:sym typeface="Rubik"/>
              </a:rPr>
              <a:t> 2020-2023. </a:t>
            </a:r>
            <a:r>
              <a:rPr lang="en-ID" sz="1200" b="1" dirty="0" err="1">
                <a:latin typeface="Rubik"/>
                <a:ea typeface="Rubik"/>
                <a:cs typeface="Rubik"/>
                <a:sym typeface="Rubik"/>
              </a:rPr>
              <a:t>Kemudian</a:t>
            </a:r>
            <a:r>
              <a:rPr lang="en-ID" sz="1200" b="1" dirty="0">
                <a:latin typeface="Rubik"/>
                <a:ea typeface="Rubik"/>
                <a:cs typeface="Rubik"/>
                <a:sym typeface="Rubik"/>
              </a:rPr>
              <a:t>, </a:t>
            </a:r>
            <a:r>
              <a:rPr lang="en-ID" sz="1200" b="1" dirty="0" err="1">
                <a:latin typeface="Rubik"/>
                <a:ea typeface="Rubik"/>
                <a:cs typeface="Rubik"/>
                <a:sym typeface="Rubik"/>
              </a:rPr>
              <a:t>saya</a:t>
            </a:r>
            <a:r>
              <a:rPr lang="en-ID" sz="1200" b="1" dirty="0">
                <a:latin typeface="Rubik"/>
                <a:ea typeface="Rubik"/>
                <a:cs typeface="Rubik"/>
                <a:sym typeface="Rubik"/>
              </a:rPr>
              <a:t> </a:t>
            </a:r>
            <a:r>
              <a:rPr lang="en-ID" sz="1200" b="1" dirty="0" err="1">
                <a:latin typeface="Rubik"/>
                <a:ea typeface="Rubik"/>
                <a:cs typeface="Rubik"/>
                <a:sym typeface="Rubik"/>
              </a:rPr>
              <a:t>memvisualisasikan</a:t>
            </a:r>
            <a:r>
              <a:rPr lang="en-ID" sz="1200" b="1" dirty="0">
                <a:latin typeface="Rubik"/>
                <a:ea typeface="Rubik"/>
                <a:cs typeface="Rubik"/>
                <a:sym typeface="Rubik"/>
              </a:rPr>
              <a:t> </a:t>
            </a:r>
            <a:r>
              <a:rPr lang="en-ID" sz="1200" b="1" dirty="0" err="1">
                <a:latin typeface="Rubik"/>
                <a:ea typeface="Rubik"/>
                <a:cs typeface="Rubik"/>
                <a:sym typeface="Rubik"/>
              </a:rPr>
              <a:t>hasil</a:t>
            </a:r>
            <a:r>
              <a:rPr lang="en-ID" sz="1200" b="1" dirty="0">
                <a:latin typeface="Rubik"/>
                <a:ea typeface="Rubik"/>
                <a:cs typeface="Rubik"/>
                <a:sym typeface="Rubik"/>
              </a:rPr>
              <a:t> </a:t>
            </a:r>
            <a:r>
              <a:rPr lang="en-ID" sz="1200" b="1" dirty="0" err="1">
                <a:latin typeface="Rubik"/>
                <a:ea typeface="Rubik"/>
                <a:cs typeface="Rubik"/>
                <a:sym typeface="Rubik"/>
              </a:rPr>
              <a:t>analisis</a:t>
            </a:r>
            <a:r>
              <a:rPr lang="en-ID" sz="1200" b="1" dirty="0">
                <a:latin typeface="Rubik"/>
                <a:ea typeface="Rubik"/>
                <a:cs typeface="Rubik"/>
                <a:sym typeface="Rubik"/>
              </a:rPr>
              <a:t> </a:t>
            </a:r>
            <a:r>
              <a:rPr lang="en-ID" sz="1200" b="1" dirty="0" err="1">
                <a:latin typeface="Rubik"/>
                <a:ea typeface="Rubik"/>
                <a:cs typeface="Rubik"/>
                <a:sym typeface="Rubik"/>
              </a:rPr>
              <a:t>tersebut</a:t>
            </a:r>
            <a:r>
              <a:rPr lang="en-ID" sz="1200" b="1" dirty="0">
                <a:latin typeface="Rubik"/>
                <a:ea typeface="Rubik"/>
                <a:cs typeface="Rubik"/>
                <a:sym typeface="Rubik"/>
              </a:rPr>
              <a:t> </a:t>
            </a:r>
            <a:r>
              <a:rPr lang="en-ID" sz="1200" b="1" dirty="0" err="1">
                <a:latin typeface="Rubik"/>
                <a:ea typeface="Rubik"/>
                <a:cs typeface="Rubik"/>
                <a:sym typeface="Rubik"/>
              </a:rPr>
              <a:t>dengan</a:t>
            </a:r>
            <a:r>
              <a:rPr lang="en-ID" sz="1200" b="1" dirty="0">
                <a:latin typeface="Rubik"/>
                <a:ea typeface="Rubik"/>
                <a:cs typeface="Rubik"/>
                <a:sym typeface="Rubik"/>
              </a:rPr>
              <a:t> </a:t>
            </a:r>
            <a:r>
              <a:rPr lang="en-ID" sz="1200" b="1" dirty="0" err="1">
                <a:latin typeface="Rubik"/>
                <a:ea typeface="Rubik"/>
                <a:cs typeface="Rubik"/>
                <a:sym typeface="Rubik"/>
              </a:rPr>
              <a:t>menggunakan</a:t>
            </a:r>
            <a:r>
              <a:rPr lang="en-ID" sz="1200" b="1" dirty="0">
                <a:latin typeface="Rubik"/>
                <a:ea typeface="Rubik"/>
                <a:cs typeface="Rubik"/>
                <a:sym typeface="Rubik"/>
              </a:rPr>
              <a:t> Google Looker Studio.</a:t>
            </a:r>
            <a:endParaRPr lang="en-ID" sz="1200" b="0" i="0" u="none" strike="noStrike" cap="none" dirty="0">
              <a:solidFill>
                <a:srgbClr val="000000"/>
              </a:solidFill>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102733" y="4289142"/>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 </a:t>
            </a:r>
            <a:r>
              <a:rPr lang="en" sz="1200" b="1" dirty="0">
                <a:latin typeface="Rubik"/>
                <a:ea typeface="Rubik"/>
                <a:cs typeface="Rubik"/>
                <a:sym typeface="Rubik"/>
                <a:hlinkClick r:id="rId5"/>
              </a:rPr>
              <a:t>here</a:t>
            </a:r>
            <a:r>
              <a:rPr lang="en" sz="1200" b="1" dirty="0">
                <a:latin typeface="Rubik"/>
                <a:ea typeface="Rubik"/>
                <a:cs typeface="Rubik"/>
                <a:sym typeface="Rubik"/>
              </a:rPr>
              <a:t>!</a:t>
            </a:r>
            <a:endParaRPr sz="1200" b="1" dirty="0">
              <a:latin typeface="Rubik"/>
              <a:ea typeface="Rubik"/>
              <a:cs typeface="Rubik"/>
              <a:sym typeface="Rubik"/>
            </a:endParaRPr>
          </a:p>
        </p:txBody>
      </p:sp>
      <p:sp>
        <p:nvSpPr>
          <p:cNvPr id="3" name="Google Shape;113;g265ee868302_0_99">
            <a:extLst>
              <a:ext uri="{FF2B5EF4-FFF2-40B4-BE49-F238E27FC236}">
                <a16:creationId xmlns:a16="http://schemas.microsoft.com/office/drawing/2014/main" id="{B142ED04-7EA5-CF8A-823D-02FC0346E590}"/>
              </a:ext>
            </a:extLst>
          </p:cNvPr>
          <p:cNvSpPr txBox="1"/>
          <p:nvPr/>
        </p:nvSpPr>
        <p:spPr>
          <a:xfrm>
            <a:off x="340500" y="4229827"/>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github </a:t>
            </a:r>
            <a:r>
              <a:rPr lang="en" sz="1200" b="1" dirty="0">
                <a:latin typeface="Rubik"/>
                <a:ea typeface="Rubik"/>
                <a:cs typeface="Rubik"/>
                <a:sym typeface="Rubik"/>
                <a:hlinkClick r:id="rId6"/>
              </a:rPr>
              <a:t>here</a:t>
            </a:r>
            <a:r>
              <a:rPr lang="en" sz="1200" b="1" dirty="0">
                <a:latin typeface="Rubik"/>
                <a:ea typeface="Rubik"/>
                <a:cs typeface="Rubik"/>
                <a:sym typeface="Rubik"/>
              </a:rPr>
              <a:t>!</a:t>
            </a:r>
            <a:endParaRPr sz="1200" b="1" dirty="0">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121" name="Google Shape;121;g23ec2985a68_1_33"/>
          <p:cNvSpPr txBox="1"/>
          <p:nvPr/>
        </p:nvSpPr>
        <p:spPr>
          <a:xfrm>
            <a:off x="254502" y="3566163"/>
            <a:ext cx="8463000" cy="1292631"/>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400"/>
              <a:buFont typeface="Arial"/>
              <a:buNone/>
            </a:pPr>
            <a:r>
              <a:rPr lang="en-US" sz="1200" dirty="0" err="1">
                <a:solidFill>
                  <a:schemeClr val="dk1"/>
                </a:solidFill>
                <a:latin typeface="Rubik"/>
                <a:ea typeface="Rubik"/>
                <a:cs typeface="Rubik"/>
                <a:sym typeface="Rubik"/>
              </a:rPr>
              <a:t>Disini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saya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membuat</a:t>
            </a:r>
            <a:r>
              <a:rPr lang="en-US" sz="1200" dirty="0">
                <a:solidFill>
                  <a:schemeClr val="dk1"/>
                </a:solidFill>
                <a:latin typeface="Rubik"/>
                <a:ea typeface="Rubik"/>
                <a:cs typeface="Rubik"/>
                <a:sym typeface="Rubik"/>
              </a:rPr>
              <a:t> project pada </a:t>
            </a:r>
            <a:r>
              <a:rPr lang="en-US" sz="1200" dirty="0" err="1">
                <a:solidFill>
                  <a:schemeClr val="dk1"/>
                </a:solidFill>
                <a:latin typeface="Rubik"/>
                <a:ea typeface="Rubik"/>
                <a:cs typeface="Rubik"/>
                <a:sym typeface="Rubik"/>
              </a:rPr>
              <a:t>BigQuery</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dengan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nama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Rakamin</a:t>
            </a:r>
            <a:r>
              <a:rPr lang="en-US" sz="1200" dirty="0">
                <a:solidFill>
                  <a:schemeClr val="dk1"/>
                </a:solidFill>
                <a:latin typeface="Rubik"/>
                <a:ea typeface="Rubik"/>
                <a:cs typeface="Rubik"/>
                <a:sym typeface="Rubik"/>
              </a:rPr>
              <a:t>-KF-Analytics-Arkan, </a:t>
            </a:r>
            <a:r>
              <a:rPr lang="en-US" sz="1200" dirty="0" err="1">
                <a:solidFill>
                  <a:schemeClr val="dk1"/>
                </a:solidFill>
                <a:latin typeface="Rubik"/>
                <a:ea typeface="Rubik"/>
                <a:cs typeface="Rubik"/>
                <a:sym typeface="Rubik"/>
              </a:rPr>
              <a:t>kemudian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membuat</a:t>
            </a:r>
            <a:r>
              <a:rPr lang="en-US" sz="1200" dirty="0">
                <a:solidFill>
                  <a:schemeClr val="dk1"/>
                </a:solidFill>
                <a:latin typeface="Rubik"/>
                <a:ea typeface="Rubik"/>
                <a:cs typeface="Rubik"/>
                <a:sym typeface="Rubik"/>
              </a:rPr>
              <a:t> dataset </a:t>
            </a:r>
            <a:r>
              <a:rPr lang="en-US" sz="1200" dirty="0" err="1">
                <a:solidFill>
                  <a:schemeClr val="dk1"/>
                </a:solidFill>
                <a:latin typeface="Rubik"/>
                <a:ea typeface="Rubik"/>
                <a:cs typeface="Rubik"/>
                <a:sym typeface="Rubik"/>
              </a:rPr>
              <a:t>bernama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kimia_farma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setelah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itu</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memasukkan</a:t>
            </a:r>
            <a:r>
              <a:rPr lang="en-US" sz="1200" dirty="0">
                <a:solidFill>
                  <a:schemeClr val="dk1"/>
                </a:solidFill>
                <a:latin typeface="Rubik"/>
                <a:ea typeface="Rubik"/>
                <a:cs typeface="Rubik"/>
                <a:sym typeface="Rubik"/>
              </a:rPr>
              <a:t> 4 table yang </a:t>
            </a:r>
            <a:r>
              <a:rPr lang="en-US" sz="1200" dirty="0" err="1">
                <a:solidFill>
                  <a:schemeClr val="dk1"/>
                </a:solidFill>
                <a:latin typeface="Rubik"/>
                <a:ea typeface="Rubik"/>
                <a:cs typeface="Rubik"/>
                <a:sym typeface="Rubik"/>
              </a:rPr>
              <a:t>diberikan</a:t>
            </a:r>
            <a:r>
              <a:rPr lang="en-US" sz="1200" dirty="0">
                <a:solidFill>
                  <a:schemeClr val="dk1"/>
                </a:solidFill>
                <a:latin typeface="Rubik"/>
                <a:ea typeface="Rubik"/>
                <a:cs typeface="Rubik"/>
                <a:sym typeface="Rubik"/>
              </a:rPr>
              <a:t> oleh Kimia </a:t>
            </a:r>
            <a:r>
              <a:rPr lang="en-US" sz="1200" dirty="0" err="1">
                <a:solidFill>
                  <a:schemeClr val="dk1"/>
                </a:solidFill>
                <a:latin typeface="Rubik"/>
                <a:ea typeface="Rubik"/>
                <a:cs typeface="Rubik"/>
                <a:sym typeface="Rubik"/>
              </a:rPr>
              <a:t>Farma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Mengintegrasikan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keempat</a:t>
            </a:r>
            <a:r>
              <a:rPr lang="en-US" sz="1200" dirty="0">
                <a:solidFill>
                  <a:schemeClr val="dk1"/>
                </a:solidFill>
                <a:latin typeface="Rubik"/>
                <a:ea typeface="Rubik"/>
                <a:cs typeface="Rubik"/>
                <a:sym typeface="Rubik"/>
              </a:rPr>
              <a:t> data </a:t>
            </a:r>
            <a:r>
              <a:rPr lang="en-US" sz="1200" dirty="0" err="1">
                <a:solidFill>
                  <a:schemeClr val="dk1"/>
                </a:solidFill>
                <a:latin typeface="Rubik"/>
                <a:ea typeface="Rubik"/>
                <a:cs typeface="Rubik"/>
                <a:sym typeface="Rubik"/>
              </a:rPr>
              <a:t>mentah</a:t>
            </a:r>
            <a:r>
              <a:rPr lang="en-US" sz="1200" dirty="0">
                <a:solidFill>
                  <a:schemeClr val="dk1"/>
                </a:solidFill>
                <a:latin typeface="Rubik"/>
                <a:ea typeface="Rubik"/>
                <a:cs typeface="Rubik"/>
                <a:sym typeface="Rubik"/>
              </a:rPr>
              <a:t> yang </a:t>
            </a:r>
            <a:r>
              <a:rPr lang="en-US" sz="1200" dirty="0" err="1">
                <a:solidFill>
                  <a:schemeClr val="dk1"/>
                </a:solidFill>
                <a:latin typeface="Rubik"/>
                <a:ea typeface="Rubik"/>
                <a:cs typeface="Rubik"/>
                <a:sym typeface="Rubik"/>
              </a:rPr>
              <a:t>ada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menjadi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sebuah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datamart</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dengan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nama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kf_analytics_data</a:t>
            </a:r>
            <a:r>
              <a:rPr lang="en-US" sz="1200" dirty="0">
                <a:solidFill>
                  <a:schemeClr val="dk1"/>
                </a:solidFill>
                <a:latin typeface="Rubik"/>
                <a:ea typeface="Rubik"/>
                <a:cs typeface="Rubik"/>
                <a:sym typeface="Rubik"/>
              </a:rPr>
              <a:t>’ agar </a:t>
            </a:r>
            <a:r>
              <a:rPr lang="en-US" sz="1200" dirty="0" err="1">
                <a:solidFill>
                  <a:schemeClr val="dk1"/>
                </a:solidFill>
                <a:latin typeface="Rubik"/>
                <a:ea typeface="Rubik"/>
                <a:cs typeface="Rubik"/>
                <a:sym typeface="Rubik"/>
              </a:rPr>
              <a:t>bisa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dianalisis</a:t>
            </a:r>
            <a:r>
              <a:rPr lang="en-US" sz="1200" dirty="0">
                <a:solidFill>
                  <a:schemeClr val="dk1"/>
                </a:solidFill>
                <a:latin typeface="Rubik"/>
                <a:ea typeface="Rubik"/>
                <a:cs typeface="Rubik"/>
                <a:sym typeface="Rubik"/>
              </a:rPr>
              <a:t> dan </a:t>
            </a:r>
            <a:r>
              <a:rPr lang="en-US" sz="1200" dirty="0" err="1">
                <a:solidFill>
                  <a:schemeClr val="dk1"/>
                </a:solidFill>
                <a:latin typeface="Rubik"/>
                <a:ea typeface="Rubik"/>
                <a:cs typeface="Rubik"/>
                <a:sym typeface="Rubik"/>
              </a:rPr>
              <a:t>divisualisasikan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untuk</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dipresentasikan</a:t>
            </a:r>
            <a:r>
              <a:rPr lang="en-US" sz="1200" dirty="0">
                <a:solidFill>
                  <a:schemeClr val="dk1"/>
                </a:solidFill>
                <a:latin typeface="Rubik"/>
                <a:ea typeface="Rubik"/>
                <a:cs typeface="Rubik"/>
                <a:sym typeface="Rubik"/>
              </a:rPr>
              <a:t>.</a:t>
            </a:r>
            <a:endParaRPr lang="en-US" sz="4800" b="1" i="0" u="none" strike="noStrike" cap="none" dirty="0">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30764FA6-E349-B042-405B-EEA121B71BC8}"/>
              </a:ext>
            </a:extLst>
          </p:cNvPr>
          <p:cNvPicPr>
            <a:picLocks noChangeAspect="1"/>
          </p:cNvPicPr>
          <p:nvPr/>
        </p:nvPicPr>
        <p:blipFill rotWithShape="1">
          <a:blip r:embed="rId5"/>
          <a:srcRect t="975" r="71567" b="-975"/>
          <a:stretch/>
        </p:blipFill>
        <p:spPr>
          <a:xfrm>
            <a:off x="2742844" y="1200859"/>
            <a:ext cx="3658312" cy="224356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340500" y="3849675"/>
            <a:ext cx="8463000" cy="738633"/>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Tabel analisa diatas merupakan hasil integrasi dari 4 tabel yang diberikan, bisa dilihat terdapat sekitar 2,7 juta baris dan 16 kolom.</a:t>
            </a:r>
            <a:endParaRPr sz="2000" dirty="0">
              <a:latin typeface="Rubik"/>
              <a:ea typeface="Rubik"/>
              <a:cs typeface="Rubik"/>
              <a:sym typeface="Rubik"/>
            </a:endParaRPr>
          </a:p>
        </p:txBody>
      </p:sp>
      <p:pic>
        <p:nvPicPr>
          <p:cNvPr id="3" name="Picture 2">
            <a:extLst>
              <a:ext uri="{FF2B5EF4-FFF2-40B4-BE49-F238E27FC236}">
                <a16:creationId xmlns:a16="http://schemas.microsoft.com/office/drawing/2014/main" id="{D90249A5-1004-1E54-A444-9A78D96A3252}"/>
              </a:ext>
            </a:extLst>
          </p:cNvPr>
          <p:cNvPicPr>
            <a:picLocks noChangeAspect="1"/>
          </p:cNvPicPr>
          <p:nvPr/>
        </p:nvPicPr>
        <p:blipFill>
          <a:blip r:embed="rId5"/>
          <a:stretch>
            <a:fillRect/>
          </a:stretch>
        </p:blipFill>
        <p:spPr>
          <a:xfrm>
            <a:off x="340500" y="1213743"/>
            <a:ext cx="8463000" cy="24503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137" name="Google Shape;137;g23ec2985a68_1_49"/>
          <p:cNvSpPr txBox="1"/>
          <p:nvPr/>
        </p:nvSpPr>
        <p:spPr>
          <a:xfrm>
            <a:off x="340500" y="3952829"/>
            <a:ext cx="8463000" cy="738633"/>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Pada SQL BigQuery diatas terdapat syntax yang dibuat untuk membuat tabel analisis yang nantinya digunakan untuk mengevaluasi  kinerja bisnis Kimia Farma dari tahun 2020-2023.</a:t>
            </a:r>
            <a:endParaRPr sz="2000" dirty="0">
              <a:latin typeface="Rubik"/>
              <a:ea typeface="Rubik"/>
              <a:cs typeface="Rubik"/>
              <a:sym typeface="Rubik"/>
            </a:endParaRPr>
          </a:p>
        </p:txBody>
      </p:sp>
      <p:pic>
        <p:nvPicPr>
          <p:cNvPr id="2" name="Picture 1">
            <a:extLst>
              <a:ext uri="{FF2B5EF4-FFF2-40B4-BE49-F238E27FC236}">
                <a16:creationId xmlns:a16="http://schemas.microsoft.com/office/drawing/2014/main" id="{67A4D596-FF04-6CD2-2B1B-1BE62717115D}"/>
              </a:ext>
            </a:extLst>
          </p:cNvPr>
          <p:cNvPicPr>
            <a:picLocks noChangeAspect="1"/>
          </p:cNvPicPr>
          <p:nvPr/>
        </p:nvPicPr>
        <p:blipFill rotWithShape="1">
          <a:blip r:embed="rId5"/>
          <a:srcRect l="28655"/>
          <a:stretch/>
        </p:blipFill>
        <p:spPr>
          <a:xfrm>
            <a:off x="1955799" y="1119507"/>
            <a:ext cx="5433595" cy="27402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145" name="Google Shape;145;g23ec2985a68_1_56"/>
          <p:cNvSpPr txBox="1"/>
          <p:nvPr/>
        </p:nvSpPr>
        <p:spPr>
          <a:xfrm>
            <a:off x="340500" y="4059270"/>
            <a:ext cx="8463000" cy="738633"/>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400"/>
              <a:buFont typeface="Arial"/>
              <a:buNone/>
            </a:pPr>
            <a:r>
              <a:rPr lang="en" sz="1200" dirty="0">
                <a:solidFill>
                  <a:schemeClr val="dk1"/>
                </a:solidFill>
                <a:latin typeface="Rubik"/>
                <a:ea typeface="Rubik"/>
                <a:cs typeface="Rubik"/>
                <a:sym typeface="Rubik"/>
              </a:rPr>
              <a:t>Berikut merupakan hasil analisis dan evaluasi kinerja Kimia Farma dari tahun 2020-2023 yang divisualisasikan menggunakan Google Looker Studio, terdapat line chart, scatter plot, tabel, pie chart, dan Indonesia Geo’s Map.</a:t>
            </a:r>
            <a:endParaRPr sz="2000" dirty="0">
              <a:latin typeface="Rubik"/>
              <a:ea typeface="Rubik"/>
              <a:cs typeface="Rubik"/>
              <a:sym typeface="Rubik"/>
            </a:endParaRPr>
          </a:p>
        </p:txBody>
      </p:sp>
      <p:pic>
        <p:nvPicPr>
          <p:cNvPr id="3" name="Picture 2">
            <a:extLst>
              <a:ext uri="{FF2B5EF4-FFF2-40B4-BE49-F238E27FC236}">
                <a16:creationId xmlns:a16="http://schemas.microsoft.com/office/drawing/2014/main" id="{F9012E4F-5890-BF8C-D22C-1B6DEC0C7E2A}"/>
              </a:ext>
            </a:extLst>
          </p:cNvPr>
          <p:cNvPicPr>
            <a:picLocks noChangeAspect="1"/>
          </p:cNvPicPr>
          <p:nvPr/>
        </p:nvPicPr>
        <p:blipFill>
          <a:blip r:embed="rId5"/>
          <a:stretch>
            <a:fillRect/>
          </a:stretch>
        </p:blipFill>
        <p:spPr>
          <a:xfrm>
            <a:off x="2288476" y="1042575"/>
            <a:ext cx="4567048" cy="291025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603</Words>
  <Application>Microsoft Office PowerPoint</Application>
  <PresentationFormat>On-screen Show (16:9)</PresentationFormat>
  <Paragraphs>33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Rubik</vt:lpstr>
      <vt:lpstr>Rubik Medium</vt:lpstr>
      <vt:lpstr>Arial</vt:lpstr>
      <vt:lpstr>Rubik Light</vt:lpstr>
      <vt:lpstr>Rubik SemiBold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Arkan Attaqy</cp:lastModifiedBy>
  <cp:revision>2</cp:revision>
  <dcterms:modified xsi:type="dcterms:W3CDTF">2024-03-04T14:46:45Z</dcterms:modified>
</cp:coreProperties>
</file>